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.jpeg" ContentType="image/jpeg"/>
  <Override PartName="/ppt/media/image3.jpeg" ContentType="image/jpeg"/>
  <Override PartName="/ppt/media/image4.jpeg" ContentType="image/jpeg"/>
  <Override PartName="/ppt/media/image6.jpeg" ContentType="image/jpeg"/>
  <Override PartName="/ppt/media/image8.png" ContentType="image/png"/>
  <Override PartName="/ppt/media/image7.jpeg" ContentType="image/jpeg"/>
  <Override PartName="/ppt/media/image5.png" ContentType="image/png"/>
  <Override PartName="/ppt/media/image2.png" ContentType="image/png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728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106680" y="36817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72836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106680" y="36817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72800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8.4.20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CE9563F3-1B56-4299-B3AA-42F81045AB42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7" name="Рисунок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ln w="76320">
            <a:solidFill>
              <a:srgbClr val="7030a0"/>
            </a:solidFill>
            <a:round/>
          </a:ln>
        </p:spPr>
      </p:pic>
      <p:sp>
        <p:nvSpPr>
          <p:cNvPr id="38" name="CustomShape 1"/>
          <p:cNvSpPr/>
          <p:nvPr/>
        </p:nvSpPr>
        <p:spPr>
          <a:xfrm>
            <a:off x="3183840" y="3734640"/>
            <a:ext cx="5665320" cy="6390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i="1" lang="ru-RU" sz="3600">
                <a:solidFill>
                  <a:srgbClr val="000000"/>
                </a:solidFill>
                <a:latin typeface="Calibri"/>
              </a:rPr>
              <a:t>Безопасность детей дома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9" name="Рисунок 3"/>
          <p:cNvPicPr/>
          <p:nvPr/>
        </p:nvPicPr>
        <p:blipFill>
          <a:blip r:embed="rId1"/>
          <a:stretch>
            <a:fillRect/>
          </a:stretch>
        </p:blipFill>
        <p:spPr>
          <a:xfrm>
            <a:off x="6499800" y="0"/>
            <a:ext cx="5691600" cy="6857640"/>
          </a:xfrm>
          <a:prstGeom prst="rect">
            <a:avLst/>
          </a:prstGeom>
        </p:spPr>
      </p:pic>
      <p:sp>
        <p:nvSpPr>
          <p:cNvPr id="40" name="CustomShape 1"/>
          <p:cNvSpPr/>
          <p:nvPr/>
        </p:nvSpPr>
        <p:spPr>
          <a:xfrm>
            <a:off x="0" y="727200"/>
            <a:ext cx="6499440" cy="55767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ru-RU" sz="2400">
                <a:solidFill>
                  <a:srgbClr val="000000"/>
                </a:solidFill>
                <a:latin typeface="Calibri"/>
              </a:rPr>
              <a:t>Никогда не впускай в квартиру незнакомого человека. Если звонят или стучат в дверь, не подходи и не спрашивай, кто пришел. У родителей есть ключи, и они откроют дверь сами.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ru-RU" sz="2400">
                <a:solidFill>
                  <a:srgbClr val="000000"/>
                </a:solidFill>
                <a:latin typeface="Calibri"/>
              </a:rPr>
              <a:t>Ни в коем случае не открывай дверь лицам, представившимся почтальоном, врачом, полицейским, сантехником, электриком, знакомым родителей, даже если они станут уговаривать.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ru-RU" sz="2400">
                <a:solidFill>
                  <a:srgbClr val="000000"/>
                </a:solidFill>
                <a:latin typeface="Calibri"/>
              </a:rPr>
              <a:t>Покидая квартиру, посмотри в глазок. Если на лестничной площадке есть люди, подожди, пока они уйдут.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332640" y="1199520"/>
            <a:ext cx="4809240" cy="48452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i="1" lang="ru-RU" sz="2400">
                <a:solidFill>
                  <a:srgbClr val="222233"/>
                </a:solidFill>
                <a:latin typeface="Arial"/>
              </a:rPr>
              <a:t>Не пускайте дядю в дом, 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 sz="2400">
                <a:solidFill>
                  <a:srgbClr val="222233"/>
                </a:solidFill>
                <a:latin typeface="Arial"/>
              </a:rPr>
              <a:t>Если дядя незнаком! 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 sz="2400">
                <a:solidFill>
                  <a:srgbClr val="222233"/>
                </a:solidFill>
                <a:latin typeface="Arial"/>
              </a:rPr>
              <a:t>И не открывайте тёте, 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 sz="2400">
                <a:solidFill>
                  <a:srgbClr val="222233"/>
                </a:solidFill>
                <a:latin typeface="Arial"/>
              </a:rPr>
              <a:t>Если мама на работе. 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 sz="2400">
                <a:solidFill>
                  <a:srgbClr val="222233"/>
                </a:solidFill>
                <a:latin typeface="Arial"/>
              </a:rPr>
              <a:t>Ведь преступник, он хитёр, Притворится, что монтёр. Или даже скажет он, 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 sz="2400">
                <a:solidFill>
                  <a:srgbClr val="222233"/>
                </a:solidFill>
                <a:latin typeface="Arial"/>
              </a:rPr>
              <a:t>Что пришёл к вам почтальон. Чтоб тебя не обокрали, 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 sz="2400">
                <a:solidFill>
                  <a:srgbClr val="222233"/>
                </a:solidFill>
                <a:latin typeface="Arial"/>
              </a:rPr>
              <a:t>Не схватили, не украли Незнакомцам ты не верь, Закрывай покрепче дверь! </a:t>
            </a:r>
            <a:endParaRPr/>
          </a:p>
        </p:txBody>
      </p:sp>
      <p:pic>
        <p:nvPicPr>
          <p:cNvPr descr="" id="42" name="Рисунок 3"/>
          <p:cNvPicPr/>
          <p:nvPr/>
        </p:nvPicPr>
        <p:blipFill>
          <a:blip r:embed="rId1"/>
          <a:stretch>
            <a:fillRect/>
          </a:stretch>
        </p:blipFill>
        <p:spPr>
          <a:xfrm>
            <a:off x="5557680" y="0"/>
            <a:ext cx="6727320" cy="685764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3" name="Рисунок 2"/>
          <p:cNvPicPr/>
          <p:nvPr/>
        </p:nvPicPr>
        <p:blipFill>
          <a:blip r:embed="rId1"/>
          <a:stretch>
            <a:fillRect/>
          </a:stretch>
        </p:blipFill>
        <p:spPr>
          <a:xfrm>
            <a:off x="24480" y="0"/>
            <a:ext cx="4849200" cy="6857640"/>
          </a:xfrm>
          <a:prstGeom prst="rect">
            <a:avLst/>
          </a:prstGeom>
        </p:spPr>
      </p:pic>
      <p:pic>
        <p:nvPicPr>
          <p:cNvPr descr="" id="4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01400" y="2589120"/>
            <a:ext cx="4453200" cy="4268520"/>
          </a:xfrm>
          <a:prstGeom prst="rect">
            <a:avLst/>
          </a:prstGeom>
        </p:spPr>
      </p:pic>
      <p:pic>
        <p:nvPicPr>
          <p:cNvPr descr="" id="45" name="Рисунок 1"/>
          <p:cNvPicPr/>
          <p:nvPr/>
        </p:nvPicPr>
        <p:blipFill>
          <a:blip r:embed="rId3"/>
          <a:stretch>
            <a:fillRect/>
          </a:stretch>
        </p:blipFill>
        <p:spPr>
          <a:xfrm>
            <a:off x="7342560" y="0"/>
            <a:ext cx="4849200" cy="685764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6" name="Рисунок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11880"/>
            <a:ext cx="12191760" cy="686952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201960" y="178200"/>
            <a:ext cx="8941680" cy="35031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i="1" lang="ru-RU" sz="2800">
                <a:solidFill>
                  <a:srgbClr val="000000"/>
                </a:solidFill>
                <a:latin typeface="Calibri"/>
              </a:rPr>
              <a:t>                                      </a:t>
            </a:r>
            <a:r>
              <a:rPr b="1" i="1" lang="ru-RU" sz="2800">
                <a:solidFill>
                  <a:srgbClr val="000000"/>
                </a:solidFill>
                <a:latin typeface="Calibri"/>
              </a:rPr>
              <a:t>ТЕЛЕФОНЫ ЭКСТРЕННОЙ ПОМОЩИ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ru-RU" sz="2800">
                <a:solidFill>
                  <a:srgbClr val="000000"/>
                </a:solidFill>
                <a:latin typeface="Calibri"/>
              </a:rPr>
              <a:t>010 – ПОЖАРНЫЕ, МЧС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 sz="2800">
                <a:solidFill>
                  <a:srgbClr val="000000"/>
                </a:solidFill>
                <a:latin typeface="Calibri"/>
              </a:rPr>
              <a:t>020 – ПОЛИЦИЯ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 sz="2800">
                <a:solidFill>
                  <a:srgbClr val="000000"/>
                </a:solidFill>
                <a:latin typeface="Calibri"/>
              </a:rPr>
              <a:t>030 – СКОРАЯ ПОМОЩЬ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 sz="2800">
                <a:solidFill>
                  <a:srgbClr val="000000"/>
                </a:solidFill>
                <a:latin typeface="Calibri"/>
              </a:rPr>
              <a:t>112 – ЕДИНЫЙ ТЕЛЕФОННЫЙ НОМЕР ВЫЗОВА ЭКСТРЕННЫХ СЛУЖБ СО ВСЕХ СОТОВЫХ ТЕЛЕФОНОВ</a:t>
            </a:r>
            <a:endParaRPr/>
          </a:p>
        </p:txBody>
      </p:sp>
      <p:pic>
        <p:nvPicPr>
          <p:cNvPr descr="" id="48" name="Рисунок 2"/>
          <p:cNvPicPr/>
          <p:nvPr/>
        </p:nvPicPr>
        <p:blipFill>
          <a:blip r:embed="rId1"/>
          <a:stretch>
            <a:fillRect/>
          </a:stretch>
        </p:blipFill>
        <p:spPr>
          <a:xfrm>
            <a:off x="7565400" y="3849840"/>
            <a:ext cx="4626360" cy="300780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